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120" d="100"/>
          <a:sy n="120" d="100"/>
        </p:scale>
        <p:origin x="120" y="102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29.3.2020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91B840C-5ACC-4215-86C5-698EF5EDE39D}"/>
              </a:ext>
            </a:extLst>
          </p:cNvPr>
          <p:cNvSpPr/>
          <p:nvPr/>
        </p:nvSpPr>
        <p:spPr>
          <a:xfrm>
            <a:off x="5014248" y="-14621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architecture, easy learning features if needed, even before biz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h, split if larger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6108901" y="5242532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398396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6002382" y="570020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438653" y="5139669"/>
            <a:ext cx="43027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</a:t>
            </a:r>
            <a:r>
              <a:rPr lang="en-US" sz="1200" b="1" dirty="0"/>
              <a:t>the</a:t>
            </a:r>
            <a:r>
              <a:rPr lang="en-US" sz="1200" dirty="0"/>
              <a:t> </a:t>
            </a:r>
            <a:r>
              <a:rPr lang="en-US" sz="1200" b="1" dirty="0"/>
              <a:t>Scrum process               </a:t>
            </a:r>
            <a:r>
              <a:rPr lang="en-US" sz="800" dirty="0"/>
              <a:t>experienced Scrum team?</a:t>
            </a:r>
          </a:p>
          <a:p>
            <a:r>
              <a:rPr lang="en-US" sz="1200" dirty="0"/>
              <a:t>- removes obstacles                                </a:t>
            </a:r>
            <a:r>
              <a:rPr lang="en-US" sz="800" dirty="0"/>
              <a:t>=&gt; SM has a smaller role</a:t>
            </a:r>
          </a:p>
          <a:p>
            <a:r>
              <a:rPr lang="en-US" sz="1200" dirty="0"/>
              <a:t>- facilitates (meeting rooms, tools etc.)         </a:t>
            </a:r>
            <a:r>
              <a:rPr lang="en-US" sz="800" dirty="0"/>
              <a:t>a lot less work   </a:t>
            </a:r>
          </a:p>
          <a:p>
            <a:r>
              <a:rPr lang="en-US" sz="1200" dirty="0"/>
              <a:t>- shields the Team from unhelpful </a:t>
            </a:r>
          </a:p>
          <a:p>
            <a:r>
              <a:rPr lang="en-US" sz="1200" dirty="0"/>
              <a:t>  </a:t>
            </a:r>
            <a:r>
              <a:rPr lang="en-US" sz="1200"/>
              <a:t>outside interference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0315624">
            <a:off x="8733957" y="2614419"/>
            <a:ext cx="973306" cy="7299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288585" y="1722928"/>
            <a:ext cx="1300913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initial division of each PBL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9C2"/>
                </a:solidFill>
              </a:rPr>
              <a:t>Customer</a:t>
            </a:r>
            <a:br>
              <a:rPr lang="en-US" sz="1200" dirty="0">
                <a:solidFill>
                  <a:srgbClr val="0079C2"/>
                </a:solidFill>
              </a:rPr>
            </a:br>
            <a:r>
              <a:rPr lang="en-US" sz="1200" dirty="0">
                <a:solidFill>
                  <a:srgbClr val="0079C2"/>
                </a:solidFill>
              </a:rPr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42722"/>
            <a:ext cx="4071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</a:t>
            </a:r>
            <a:br>
              <a:rPr lang="en-US" sz="1000" dirty="0"/>
            </a:br>
            <a:r>
              <a:rPr lang="en-US" sz="1000" dirty="0"/>
              <a:t>* cross-functional, self-organizing, plans and manages </a:t>
            </a:r>
            <a:r>
              <a:rPr lang="en-US" sz="1000" b="1" dirty="0"/>
              <a:t>the</a:t>
            </a:r>
            <a:r>
              <a:rPr lang="en-US" sz="1000" dirty="0"/>
              <a:t> </a:t>
            </a:r>
            <a:r>
              <a:rPr lang="en-US" sz="1000" b="1" dirty="0"/>
              <a:t>work</a:t>
            </a:r>
            <a:br>
              <a:rPr lang="en-US" sz="1000" dirty="0"/>
            </a:br>
            <a:r>
              <a:rPr lang="en-US" sz="1000" dirty="0"/>
              <a:t>* some developer could double as part-time PO or SM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121250" y="4687844"/>
            <a:ext cx="243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The Scrum team</a:t>
            </a:r>
            <a:endParaRPr lang="fi-FI" sz="23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696613" y="446642"/>
            <a:ext cx="521615" cy="3026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696613" y="842149"/>
            <a:ext cx="521615" cy="832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>
            <a:off x="5683166" y="1118166"/>
            <a:ext cx="514238" cy="893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</a:t>
            </a:r>
            <a:r>
              <a:rPr lang="en-US" sz="1200" b="1" dirty="0"/>
              <a:t>work</a:t>
            </a:r>
            <a:r>
              <a:rPr lang="en-US" sz="1200" dirty="0"/>
              <a:t>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Other stakeholders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(management, finance, legal, government, …)</a:t>
            </a:r>
            <a:endParaRPr lang="fi-FI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extPO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509363" y="6107687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© 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3903025" y="4182127"/>
            <a:ext cx="27982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communicates with customer</a:t>
            </a:r>
          </a:p>
          <a:p>
            <a:r>
              <a:rPr lang="en-US" sz="1200" dirty="0"/>
              <a:t>- creates </a:t>
            </a:r>
            <a:r>
              <a:rPr lang="en-US" sz="1200" b="1" dirty="0"/>
              <a:t>the product</a:t>
            </a:r>
            <a:r>
              <a:rPr lang="en-US" sz="1200" dirty="0"/>
              <a:t> </a:t>
            </a:r>
            <a:r>
              <a:rPr lang="en-US" sz="1200" b="1" dirty="0"/>
              <a:t>vision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explains the </a:t>
            </a:r>
            <a:r>
              <a:rPr lang="en-US" sz="1200" dirty="0" err="1"/>
              <a:t>PBL</a:t>
            </a:r>
            <a:r>
              <a:rPr lang="en-US" sz="1200" dirty="0"/>
              <a:t> items to developers</a:t>
            </a:r>
            <a:endParaRPr lang="fi-FI" sz="1200" dirty="0"/>
          </a:p>
          <a:p>
            <a:r>
              <a:rPr lang="en-US" sz="1200" dirty="0"/>
              <a:t>- accepts/disapproves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 err="1"/>
              <a:t>PBL</a:t>
            </a:r>
            <a:r>
              <a:rPr lang="en-US" sz="1200" dirty="0"/>
              <a:t> items in Sprint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A859E-9440-481F-AE8D-02C7E63C1FCD}"/>
              </a:ext>
            </a:extLst>
          </p:cNvPr>
          <p:cNvSpPr/>
          <p:nvPr/>
        </p:nvSpPr>
        <p:spPr>
          <a:xfrm>
            <a:off x="10032742" y="-21047"/>
            <a:ext cx="540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3417BA-5AE1-46ED-BC6F-C26C015FFA2A}"/>
              </a:ext>
            </a:extLst>
          </p:cNvPr>
          <p:cNvSpPr/>
          <p:nvPr/>
        </p:nvSpPr>
        <p:spPr>
          <a:xfrm>
            <a:off x="10340412" y="2646607"/>
            <a:ext cx="17907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((In some tools, e.g. Trello, we might have the SBL tasks as a task list inside the PBL item = a ‘checklist’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inside of a Trello ‘card’))</a:t>
            </a:r>
            <a:endParaRPr lang="fi-FI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17A393-D6BA-4AC2-BF86-4441299570B1}"/>
              </a:ext>
            </a:extLst>
          </p:cNvPr>
          <p:cNvCxnSpPr>
            <a:cxnSpLocks/>
          </p:cNvCxnSpPr>
          <p:nvPr/>
        </p:nvCxnSpPr>
        <p:spPr>
          <a:xfrm flipV="1">
            <a:off x="5934419" y="1274168"/>
            <a:ext cx="337851" cy="44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FA76677-FDE9-4CA9-B95D-F36AA38B18BD}"/>
              </a:ext>
            </a:extLst>
          </p:cNvPr>
          <p:cNvCxnSpPr>
            <a:cxnSpLocks/>
          </p:cNvCxnSpPr>
          <p:nvPr/>
        </p:nvCxnSpPr>
        <p:spPr>
          <a:xfrm flipV="1">
            <a:off x="7579605" y="842150"/>
            <a:ext cx="212993" cy="13171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A4ED96-3E57-42F7-9D32-0EFB3FD75D2B}"/>
              </a:ext>
            </a:extLst>
          </p:cNvPr>
          <p:cNvCxnSpPr>
            <a:cxnSpLocks/>
          </p:cNvCxnSpPr>
          <p:nvPr/>
        </p:nvCxnSpPr>
        <p:spPr>
          <a:xfrm>
            <a:off x="10655049" y="5114040"/>
            <a:ext cx="383850" cy="1906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2 – 6 h each, if bigger, split to more tasks, e.g. more phases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some can be done parallel, but some have dependency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initial task plan updated to full task plan </a:t>
            </a:r>
            <a:r>
              <a:rPr lang="en-US" sz="1000" u="sng" dirty="0">
                <a:solidFill>
                  <a:schemeClr val="tx1"/>
                </a:solidFill>
              </a:rPr>
              <a:t>all the time</a:t>
            </a:r>
            <a:r>
              <a:rPr lang="en-US" sz="1000" dirty="0">
                <a:solidFill>
                  <a:schemeClr val="tx1"/>
                </a:solidFill>
              </a:rPr>
              <a:t> during the Sprint</a:t>
            </a:r>
            <a:endParaRPr lang="fi-F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517F8F-6655-4B18-A7FE-A22E792F9C54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169</TotalTime>
  <Words>423</Words>
  <Application>Microsoft Office PowerPoint</Application>
  <PresentationFormat>Widescreen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46</cp:revision>
  <cp:lastPrinted>2019-08-14T08:58:58Z</cp:lastPrinted>
  <dcterms:created xsi:type="dcterms:W3CDTF">2020-01-25T19:47:00Z</dcterms:created>
  <dcterms:modified xsi:type="dcterms:W3CDTF">2020-03-29T19:24:24Z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